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86" r:id="rId2"/>
    <p:sldId id="287" r:id="rId3"/>
    <p:sldId id="283" r:id="rId4"/>
    <p:sldId id="285" r:id="rId5"/>
    <p:sldId id="265" r:id="rId6"/>
    <p:sldId id="257" r:id="rId7"/>
    <p:sldId id="284" r:id="rId8"/>
    <p:sldId id="27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2"/>
    <p:restoredTop sz="94626"/>
  </p:normalViewPr>
  <p:slideViewPr>
    <p:cSldViewPr snapToGrid="0" snapToObjects="1">
      <p:cViewPr varScale="1">
        <p:scale>
          <a:sx n="41" d="100"/>
          <a:sy n="41" d="100"/>
        </p:scale>
        <p:origin x="96" y="414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168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3BBFB6-EA16-814E-8BA7-170BD942239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6309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600" b="1">
                <a:solidFill>
                  <a:srgbClr val="00B1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14035938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053" y="2390223"/>
            <a:ext cx="10429948" cy="11325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374" y="918735"/>
            <a:ext cx="6126909" cy="312168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2785730"/>
            <a:ext cx="21971000" cy="971878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500"/>
              </a:spcBef>
              <a:defRPr/>
            </a:lvl1pPr>
            <a:lvl2pPr>
              <a:lnSpc>
                <a:spcPct val="100000"/>
              </a:lnSpc>
              <a:spcBef>
                <a:spcPts val="1500"/>
              </a:spcBef>
              <a:defRPr/>
            </a:lvl2pPr>
            <a:lvl3pPr>
              <a:lnSpc>
                <a:spcPct val="100000"/>
              </a:lnSpc>
              <a:spcBef>
                <a:spcPts val="1500"/>
              </a:spcBef>
              <a:defRPr/>
            </a:lvl3pPr>
            <a:lvl4pPr>
              <a:lnSpc>
                <a:spcPct val="100000"/>
              </a:lnSpc>
              <a:spcBef>
                <a:spcPts val="1500"/>
              </a:spcBef>
              <a:defRPr/>
            </a:lvl4pPr>
            <a:lvl5pPr>
              <a:lnSpc>
                <a:spcPct val="100000"/>
              </a:lnSpc>
              <a:spcBef>
                <a:spcPts val="1500"/>
              </a:spcBef>
              <a:defRPr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3D Mark.png" descr="3D Mark.png"/>
          <p:cNvPicPr>
            <a:picLocks noChangeAspect="1"/>
          </p:cNvPicPr>
          <p:nvPr/>
        </p:nvPicPr>
        <p:blipFill>
          <a:blip r:embed="rId2" cstate="email">
            <a:alphaModFix amt="28042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16343" y="856308"/>
            <a:ext cx="8393334" cy="8393335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hank You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1343969" y="1227969"/>
            <a:ext cx="9779001" cy="143510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500" b="1" spc="-170">
                <a:solidFill>
                  <a:srgbClr val="00B1FF"/>
                </a:solidFill>
              </a:defRPr>
            </a:lvl1pPr>
          </a:lstStyle>
          <a:p>
            <a:r>
              <a:rPr dirty="0"/>
              <a:t>Thank You</a:t>
            </a:r>
          </a:p>
        </p:txBody>
      </p:sp>
      <p:sp>
        <p:nvSpPr>
          <p:cNvPr id="241" name="Rectangle"/>
          <p:cNvSpPr/>
          <p:nvPr/>
        </p:nvSpPr>
        <p:spPr>
          <a:xfrm>
            <a:off x="11343969" y="2853794"/>
            <a:ext cx="3569395" cy="151693"/>
          </a:xfrm>
          <a:prstGeom prst="rect">
            <a:avLst/>
          </a:prstGeom>
          <a:solidFill>
            <a:srgbClr val="00B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Community"/>
          <p:cNvSpPr txBox="1">
            <a:spLocks noGrp="1"/>
          </p:cNvSpPr>
          <p:nvPr>
            <p:ph type="body" sz="quarter" idx="23"/>
          </p:nvPr>
        </p:nvSpPr>
        <p:spPr>
          <a:xfrm>
            <a:off x="11339402" y="3196211"/>
            <a:ext cx="9779001" cy="76633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500" b="1">
                <a:solidFill>
                  <a:srgbClr val="262626"/>
                </a:solidFill>
              </a:defRPr>
            </a:lvl1pPr>
          </a:lstStyle>
          <a:p>
            <a:r>
              <a:rPr dirty="0"/>
              <a:t>Community</a:t>
            </a:r>
          </a:p>
        </p:txBody>
      </p:sp>
      <p:sp>
        <p:nvSpPr>
          <p:cNvPr id="243" name="500+ International Members…"/>
          <p:cNvSpPr txBox="1"/>
          <p:nvPr/>
        </p:nvSpPr>
        <p:spPr>
          <a:xfrm>
            <a:off x="11339402" y="4029351"/>
            <a:ext cx="10439854" cy="2819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500+ International Members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110+ Member Meetings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60+ Alliance and Liaison partners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50+ Standards Working Groups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45+ Domain Working Groups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25+ Years of Not for Profit Work</a:t>
            </a:r>
            <a:br>
              <a:rPr dirty="0"/>
            </a:br>
            <a:r>
              <a:rPr dirty="0"/>
              <a:t>10+ Regional and Country Forums</a:t>
            </a:r>
          </a:p>
        </p:txBody>
      </p:sp>
      <p:sp>
        <p:nvSpPr>
          <p:cNvPr id="244" name="Innovation"/>
          <p:cNvSpPr txBox="1"/>
          <p:nvPr/>
        </p:nvSpPr>
        <p:spPr>
          <a:xfrm>
            <a:off x="11339402" y="7135703"/>
            <a:ext cx="9779001" cy="76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l" defTabSz="825500">
              <a:defRPr sz="4500" b="1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Innovation</a:t>
            </a:r>
          </a:p>
        </p:txBody>
      </p:sp>
      <p:sp>
        <p:nvSpPr>
          <p:cNvPr id="245" name="120+ Innovation Initiatives…"/>
          <p:cNvSpPr txBox="1"/>
          <p:nvPr/>
        </p:nvSpPr>
        <p:spPr>
          <a:xfrm>
            <a:off x="11339402" y="8053019"/>
            <a:ext cx="10439854" cy="1196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120+ Innovation Initiatives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380+ Technical reports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Quarterly Tech Trends monitoring</a:t>
            </a:r>
          </a:p>
        </p:txBody>
      </p:sp>
      <p:sp>
        <p:nvSpPr>
          <p:cNvPr id="246" name="Standards"/>
          <p:cNvSpPr txBox="1"/>
          <p:nvPr/>
        </p:nvSpPr>
        <p:spPr>
          <a:xfrm>
            <a:off x="11339402" y="9468763"/>
            <a:ext cx="9779001" cy="76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l" defTabSz="825500">
              <a:defRPr sz="4500" b="1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Standards</a:t>
            </a:r>
          </a:p>
        </p:txBody>
      </p:sp>
      <p:sp>
        <p:nvSpPr>
          <p:cNvPr id="247" name="65+ Adopted Standards…"/>
          <p:cNvSpPr txBox="1"/>
          <p:nvPr/>
        </p:nvSpPr>
        <p:spPr>
          <a:xfrm>
            <a:off x="11339402" y="10454222"/>
            <a:ext cx="10439854" cy="1602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65+ Adopted Standards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300+ products with 1000+ certified implementations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1,700,000+ Operational Data Sets </a:t>
            </a:r>
            <a:br>
              <a:rPr dirty="0"/>
            </a:br>
            <a:r>
              <a:rPr dirty="0"/>
              <a:t>Using OGC Standards</a:t>
            </a:r>
          </a:p>
        </p:txBody>
      </p:sp>
      <p:pic>
        <p:nvPicPr>
          <p:cNvPr id="248" name="OGC Mark.pdf" descr="OGC Mark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9743" y="12374675"/>
            <a:ext cx="574285" cy="647902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Copyright © 2021 Open Geospatial Consortium"/>
          <p:cNvSpPr txBox="1"/>
          <p:nvPr/>
        </p:nvSpPr>
        <p:spPr>
          <a:xfrm>
            <a:off x="2058447" y="12456573"/>
            <a:ext cx="10439855" cy="484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40000"/>
              </a:lnSpc>
              <a:defRPr sz="2000">
                <a:solidFill>
                  <a:srgbClr val="00206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Copyright © 202</a:t>
            </a:r>
            <a:r>
              <a:rPr lang="en-US" dirty="0"/>
              <a:t>3</a:t>
            </a:r>
            <a:r>
              <a:rPr dirty="0"/>
              <a:t> Open Geospatial Consortium</a:t>
            </a:r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8088" y="12968286"/>
            <a:ext cx="495328" cy="48731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362752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4400"/>
            </a:lvl2pPr>
            <a:lvl3pPr>
              <a:defRPr sz="4000"/>
            </a:lvl3pPr>
            <a:lvl4pPr>
              <a:defRPr sz="36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CC31B8C-D1BF-8D47-A3EB-AE9638A047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945301" y="12968286"/>
            <a:ext cx="480901" cy="487313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C7AC4-9ADF-FA4E-BD12-A120307F00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36166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360" y="13080314"/>
            <a:ext cx="418783" cy="37528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2500">
                <a:solidFill>
                  <a:srgbClr val="00B1FF"/>
                </a:solidFill>
                <a:latin typeface="Mont SemiBold"/>
                <a:ea typeface="Mont SemiBold"/>
                <a:cs typeface="Mont SemiBold"/>
                <a:sym typeface="Mont SemiBold"/>
              </a:defRPr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70" r:id="rId3"/>
    <p:sldLayoutId id="2147483671" r:id="rId4"/>
    <p:sldLayoutId id="2147483672" r:id="rId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GB" dirty="0"/>
              <a:t>CRS SWG</a:t>
            </a:r>
            <a:endParaRPr dirty="0"/>
          </a:p>
        </p:txBody>
      </p:sp>
      <p:sp>
        <p:nvSpPr>
          <p:cNvPr id="9" name="Author and Date">
            <a:extLst>
              <a:ext uri="{FF2B5EF4-FFF2-40B4-BE49-F238E27FC236}">
                <a16:creationId xmlns:a16="http://schemas.microsoft.com/office/drawing/2014/main" id="{6C21ECEC-F4A7-8BE6-7A41-214EA008CA33}"/>
              </a:ext>
            </a:extLst>
          </p:cNvPr>
          <p:cNvSpPr txBox="1">
            <a:spLocks/>
          </p:cNvSpPr>
          <p:nvPr/>
        </p:nvSpPr>
        <p:spPr>
          <a:xfrm>
            <a:off x="1201342" y="7210490"/>
            <a:ext cx="21971001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hangingPunct="1"/>
            <a:r>
              <a:rPr lang="en-US" dirty="0"/>
              <a:t>The 126</a:t>
            </a:r>
            <a:r>
              <a:rPr lang="en-US" baseline="30000" dirty="0"/>
              <a:t>th</a:t>
            </a:r>
            <a:r>
              <a:rPr lang="en-US" dirty="0"/>
              <a:t> OGC Member Meeting</a:t>
            </a:r>
          </a:p>
        </p:txBody>
      </p:sp>
      <p:sp>
        <p:nvSpPr>
          <p:cNvPr id="10" name="Presentation Subtitle">
            <a:extLst>
              <a:ext uri="{FF2B5EF4-FFF2-40B4-BE49-F238E27FC236}">
                <a16:creationId xmlns:a16="http://schemas.microsoft.com/office/drawing/2014/main" id="{7E8836BB-23D5-63C4-9BEF-FA877834DFBB}"/>
              </a:ext>
            </a:extLst>
          </p:cNvPr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Keith Ryden, ESRI</a:t>
            </a:r>
          </a:p>
          <a:p>
            <a:r>
              <a:rPr lang="en-US" dirty="0"/>
              <a:t>5 June 2023</a:t>
            </a:r>
          </a:p>
          <a:p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C774D-C403-870F-4BF2-0FC08AFC0F51}"/>
              </a:ext>
            </a:extLst>
          </p:cNvPr>
          <p:cNvSpPr txBox="1"/>
          <p:nvPr/>
        </p:nvSpPr>
        <p:spPr>
          <a:xfrm>
            <a:off x="10315144" y="9954863"/>
            <a:ext cx="203902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rgbClr val="0096FF"/>
                </a:solidFill>
              </a:rPr>
              <a:t>Hosted by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96FF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59B83800-3514-4F50-6BC2-564FC93FB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001" y="10730163"/>
            <a:ext cx="4020207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EC9B7A-FFD8-FD44-A088-BEA01A51783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9832" y="6858000"/>
            <a:ext cx="22644336" cy="5420048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C6CB378C-326B-8641-9FB3-06D30068AED6}"/>
              </a:ext>
            </a:extLst>
          </p:cNvPr>
          <p:cNvSpPr/>
          <p:nvPr/>
        </p:nvSpPr>
        <p:spPr bwMode="auto">
          <a:xfrm>
            <a:off x="3533408" y="3356142"/>
            <a:ext cx="4844911" cy="1746143"/>
          </a:xfrm>
          <a:prstGeom prst="wedgeRoundRectCallout">
            <a:avLst>
              <a:gd name="adj1" fmla="val -62258"/>
              <a:gd name="adj2" fmla="val 197046"/>
              <a:gd name="adj3" fmla="val 16667"/>
            </a:avLst>
          </a:prstGeom>
          <a:solidFill>
            <a:schemeClr val="bg1">
              <a:lumMod val="50000"/>
              <a:lumOff val="5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 Book" pitchFamily="2" charset="0"/>
                <a:ea typeface="+mn-ea"/>
                <a:cs typeface="+mn-cs"/>
              </a:rPr>
              <a:t>1. Find the appropriate project</a:t>
            </a: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709CCAF-DE95-E144-BB3D-D4F9E32B2F7F}"/>
              </a:ext>
            </a:extLst>
          </p:cNvPr>
          <p:cNvSpPr/>
          <p:nvPr/>
        </p:nvSpPr>
        <p:spPr bwMode="auto">
          <a:xfrm>
            <a:off x="10595111" y="3356140"/>
            <a:ext cx="4219761" cy="1746143"/>
          </a:xfrm>
          <a:prstGeom prst="wedgeRoundRectCallout">
            <a:avLst>
              <a:gd name="adj1" fmla="val -74331"/>
              <a:gd name="adj2" fmla="val 305650"/>
              <a:gd name="adj3" fmla="val 16667"/>
            </a:avLst>
          </a:prstGeom>
          <a:solidFill>
            <a:schemeClr val="bg1">
              <a:lumMod val="50000"/>
              <a:lumOff val="5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 Book" pitchFamily="2" charset="0"/>
                <a:ea typeface="+mn-ea"/>
                <a:cs typeface="+mn-cs"/>
              </a:rPr>
              <a:t>2. Go to the Attendance tab</a:t>
            </a:r>
          </a:p>
        </p:txBody>
      </p:sp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EF7DB155-84FF-C148-8CAB-0413728E1539}"/>
              </a:ext>
            </a:extLst>
          </p:cNvPr>
          <p:cNvSpPr/>
          <p:nvPr/>
        </p:nvSpPr>
        <p:spPr bwMode="auto">
          <a:xfrm>
            <a:off x="17031664" y="3356140"/>
            <a:ext cx="4219761" cy="1746143"/>
          </a:xfrm>
          <a:prstGeom prst="wedgeRoundRectCallout">
            <a:avLst>
              <a:gd name="adj1" fmla="val 73137"/>
              <a:gd name="adj2" fmla="val 384492"/>
              <a:gd name="adj3" fmla="val 16667"/>
            </a:avLst>
          </a:prstGeom>
          <a:solidFill>
            <a:schemeClr val="bg1">
              <a:lumMod val="50000"/>
              <a:lumOff val="50000"/>
            </a:schemeClr>
          </a:solidFill>
          <a:ln w="2857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 Book" pitchFamily="2" charset="0"/>
                <a:ea typeface="+mn-ea"/>
                <a:cs typeface="+mn-cs"/>
              </a:rPr>
              <a:t>3. Add yourself to the session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FA33D6-A370-5446-A092-521F4732E7BF}"/>
              </a:ext>
            </a:extLst>
          </p:cNvPr>
          <p:cNvSpPr txBox="1"/>
          <p:nvPr/>
        </p:nvSpPr>
        <p:spPr>
          <a:xfrm>
            <a:off x="2116822" y="482168"/>
            <a:ext cx="20150355" cy="11182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6600" b="1" u="none" strike="noStrike" cap="none" spc="0" normalizeH="0" baseline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FillTx/>
                <a:latin typeface="Mont Bold" pitchFamily="2" charset="0"/>
                <a:sym typeface="Mont Book"/>
              </a:rPr>
              <a:t>MEMBERS: Please record your attendance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29CDB88-3428-344D-B682-708989687018}"/>
              </a:ext>
            </a:extLst>
          </p:cNvPr>
          <p:cNvSpPr/>
          <p:nvPr/>
        </p:nvSpPr>
        <p:spPr bwMode="auto">
          <a:xfrm>
            <a:off x="8158880" y="9356741"/>
            <a:ext cx="2204320" cy="84020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D371DB6-779D-E64C-9F25-D84F4B1F7952}"/>
              </a:ext>
            </a:extLst>
          </p:cNvPr>
          <p:cNvSpPr/>
          <p:nvPr/>
        </p:nvSpPr>
        <p:spPr bwMode="auto">
          <a:xfrm>
            <a:off x="19390874" y="10749333"/>
            <a:ext cx="4123293" cy="860775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69468" y="5100765"/>
            <a:ext cx="218008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600" b="1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CRS SWG !</a:t>
            </a:r>
          </a:p>
        </p:txBody>
      </p:sp>
    </p:spTree>
    <p:extLst>
      <p:ext uri="{BB962C8B-B14F-4D97-AF65-F5344CB8AC3E}">
        <p14:creationId xmlns:p14="http://schemas.microsoft.com/office/powerpoint/2010/main" val="300364534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32C7D18-3F37-414C-8AE6-C08CA83CE4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Public comments on Deformation Model (22-010) - Chris Crook, LINZ</a:t>
            </a:r>
          </a:p>
          <a:p>
            <a:r>
              <a:rPr lang="en-US" dirty="0"/>
              <a:t>Public comments on GGXF (22-051r2) – Roger Lott, IOGP</a:t>
            </a:r>
          </a:p>
          <a:p>
            <a:r>
              <a:rPr lang="en-US" dirty="0"/>
              <a:t>Discussion – resolution of comments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2163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700" dirty="0"/>
              <a:t>Public comments on Deformation model </a:t>
            </a:r>
            <a:br>
              <a:rPr lang="en-GB" sz="9700" dirty="0"/>
            </a:br>
            <a:r>
              <a:rPr lang="en-GB" sz="9700" dirty="0"/>
              <a:t>(22-010)</a:t>
            </a:r>
            <a:endParaRPr sz="9700" dirty="0"/>
          </a:p>
        </p:txBody>
      </p:sp>
      <p:sp>
        <p:nvSpPr>
          <p:cNvPr id="262" name="Author and Dat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The 126</a:t>
            </a:r>
            <a:r>
              <a:rPr lang="en-US" baseline="30000" dirty="0"/>
              <a:t>th</a:t>
            </a:r>
            <a:r>
              <a:rPr lang="en-US" dirty="0"/>
              <a:t> OGC Member Meeting</a:t>
            </a:r>
            <a:endParaRPr dirty="0"/>
          </a:p>
        </p:txBody>
      </p:sp>
      <p:sp>
        <p:nvSpPr>
          <p:cNvPr id="5" name="Presentation Subtitle">
            <a:extLst>
              <a:ext uri="{FF2B5EF4-FFF2-40B4-BE49-F238E27FC236}">
                <a16:creationId xmlns:a16="http://schemas.microsoft.com/office/drawing/2014/main" id="{AD17ED5E-F497-D24E-82F8-50CA37AC85C0}"/>
              </a:ext>
            </a:extLst>
          </p:cNvPr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Chris Crook, LINZ</a:t>
            </a:r>
          </a:p>
          <a:p>
            <a:r>
              <a:rPr lang="en-US" dirty="0"/>
              <a:t>5 June 2023</a:t>
            </a:r>
          </a:p>
          <a:p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65A5D-EEA9-1E56-C393-BECE98689558}"/>
              </a:ext>
            </a:extLst>
          </p:cNvPr>
          <p:cNvSpPr txBox="1"/>
          <p:nvPr/>
        </p:nvSpPr>
        <p:spPr>
          <a:xfrm>
            <a:off x="10263047" y="9954863"/>
            <a:ext cx="214321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rgbClr val="0096FF"/>
                </a:solidFill>
              </a:rPr>
              <a:t>Hosted by 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96FF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3E2BBAF-C182-087E-1344-D0B0EC79D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001" y="10730163"/>
            <a:ext cx="4020207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86A05-703D-084C-8F05-D8CF6C3C1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Deformation Model public comments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F0785-A144-8146-B8F3-10B7E1BBE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Received 31 comments from 5 reviewers</a:t>
            </a:r>
          </a:p>
          <a:p>
            <a:pPr lvl="1"/>
            <a:r>
              <a:rPr lang="en-US" dirty="0"/>
              <a:t>15 of an editorial nature (including one correction to formulae)</a:t>
            </a:r>
          </a:p>
          <a:p>
            <a:pPr lvl="1"/>
            <a:r>
              <a:rPr lang="en-US" dirty="0"/>
              <a:t>3 relate to metadata – what is mandatory and suggested additions</a:t>
            </a:r>
          </a:p>
          <a:p>
            <a:pPr lvl="1"/>
            <a:r>
              <a:rPr lang="en-US" dirty="0"/>
              <a:t>4 relate to missing terms and definitions</a:t>
            </a:r>
          </a:p>
          <a:p>
            <a:pPr lvl="1"/>
            <a:r>
              <a:rPr lang="en-US" dirty="0"/>
              <a:t>5 arise from a misunderstanding of the specification content or context and highlight where more clarity may be required</a:t>
            </a:r>
          </a:p>
          <a:p>
            <a:pPr lvl="1"/>
            <a:r>
              <a:rPr lang="en-US" dirty="0"/>
              <a:t>4 relate to the content – three in terms of additional time functions and one relating to invertibility</a:t>
            </a:r>
          </a:p>
          <a:p>
            <a:r>
              <a:rPr lang="en-US" dirty="0"/>
              <a:t>The specification has been updated in </a:t>
            </a:r>
            <a:r>
              <a:rPr lang="en-US" dirty="0" err="1"/>
              <a:t>github</a:t>
            </a:r>
            <a:r>
              <a:rPr lang="en-US" dirty="0"/>
              <a:t> </a:t>
            </a:r>
            <a:r>
              <a:rPr lang="en-US"/>
              <a:t>with corrections </a:t>
            </a:r>
            <a:r>
              <a:rPr lang="en-US" dirty="0"/>
              <a:t>from the OGC editorial review and with unambiguous corrections from the public comments</a:t>
            </a:r>
          </a:p>
          <a:p>
            <a:r>
              <a:rPr lang="en-US" dirty="0"/>
              <a:t>The remaining items will be reviewed by the SWG</a:t>
            </a:r>
          </a:p>
          <a:p>
            <a:endParaRPr lang="en-US" dirty="0"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9700" dirty="0"/>
              <a:t>Public comments on GGXF (22-051r2)</a:t>
            </a:r>
            <a:endParaRPr sz="9700" dirty="0"/>
          </a:p>
        </p:txBody>
      </p:sp>
      <p:sp>
        <p:nvSpPr>
          <p:cNvPr id="262" name="Author and Dat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The 126</a:t>
            </a:r>
            <a:r>
              <a:rPr lang="en-US" baseline="30000" dirty="0"/>
              <a:t>th</a:t>
            </a:r>
            <a:r>
              <a:rPr lang="en-US" dirty="0"/>
              <a:t> OGC Member Meeting</a:t>
            </a:r>
            <a:endParaRPr dirty="0"/>
          </a:p>
        </p:txBody>
      </p:sp>
      <p:sp>
        <p:nvSpPr>
          <p:cNvPr id="5" name="Presentation Subtitle">
            <a:extLst>
              <a:ext uri="{FF2B5EF4-FFF2-40B4-BE49-F238E27FC236}">
                <a16:creationId xmlns:a16="http://schemas.microsoft.com/office/drawing/2014/main" id="{AD17ED5E-F497-D24E-82F8-50CA37AC85C0}"/>
              </a:ext>
            </a:extLst>
          </p:cNvPr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Roger Lott, IOGP</a:t>
            </a:r>
          </a:p>
          <a:p>
            <a:r>
              <a:rPr lang="en-US" dirty="0"/>
              <a:t>5 June 2023</a:t>
            </a:r>
          </a:p>
          <a:p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B65A5D-EEA9-1E56-C393-BECE98689558}"/>
              </a:ext>
            </a:extLst>
          </p:cNvPr>
          <p:cNvSpPr txBox="1"/>
          <p:nvPr/>
        </p:nvSpPr>
        <p:spPr>
          <a:xfrm>
            <a:off x="10263047" y="9954863"/>
            <a:ext cx="214321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rgbClr val="0096FF"/>
                </a:solidFill>
              </a:rPr>
              <a:t>Hosted by 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96FF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3E2BBAF-C182-087E-1344-D0B0EC79D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001" y="10730163"/>
            <a:ext cx="4020207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86A05-703D-084C-8F05-D8CF6C3C1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GGXF public comments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4F0785-A144-8146-B8F3-10B7E1BBE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15 comments received</a:t>
            </a:r>
          </a:p>
          <a:p>
            <a:pPr lvl="1"/>
            <a:r>
              <a:rPr lang="en-US" dirty="0"/>
              <a:t>mostly editorial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Request for YAML to be an official distribution format</a:t>
            </a:r>
          </a:p>
          <a:p>
            <a:pPr lvl="1"/>
            <a:r>
              <a:rPr lang="en-US" dirty="0"/>
              <a:t>Add gravity data </a:t>
            </a:r>
            <a:r>
              <a:rPr lang="en-US"/>
              <a:t>and earth </a:t>
            </a:r>
            <a:r>
              <a:rPr lang="en-US" dirty="0"/>
              <a:t>tides as file content options?</a:t>
            </a:r>
          </a:p>
          <a:p>
            <a:pPr lvl="1"/>
            <a:r>
              <a:rPr lang="en-US" dirty="0"/>
              <a:t>Need to align no data / missing data with DMFM 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Hot-air balloons viewed from below against a blue sky" descr="Hot-air balloons viewed from below against a blue sky"/>
          <p:cNvPicPr>
            <a:picLocks noGrp="1" noChangeAspect="1"/>
          </p:cNvPicPr>
          <p:nvPr>
            <p:ph type="pic" idx="4294967295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211198" y="1270000"/>
            <a:ext cx="9344152" cy="10780776"/>
          </a:xfrm>
          <a:prstGeom prst="rect">
            <a:avLst/>
          </a:prstGeom>
        </p:spPr>
      </p:pic>
      <p:sp>
        <p:nvSpPr>
          <p:cNvPr id="331" name="Thank You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</a:t>
            </a:r>
          </a:p>
        </p:txBody>
      </p:sp>
      <p:sp>
        <p:nvSpPr>
          <p:cNvPr id="332" name="Community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Community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262626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10101</TotalTime>
  <Words>272</Words>
  <Application>Microsoft Office PowerPoint</Application>
  <PresentationFormat>Custom</PresentationFormat>
  <Paragraphs>45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Helvetica Neue</vt:lpstr>
      <vt:lpstr>Helvetica Neue Medium</vt:lpstr>
      <vt:lpstr>Mont Bold</vt:lpstr>
      <vt:lpstr>Mont Book</vt:lpstr>
      <vt:lpstr>Mont SemiBold</vt:lpstr>
      <vt:lpstr>30_BasicColor</vt:lpstr>
      <vt:lpstr>CRS SWG</vt:lpstr>
      <vt:lpstr>PowerPoint Presentation</vt:lpstr>
      <vt:lpstr>Agenda</vt:lpstr>
      <vt:lpstr>Public comments on Deformation model  (22-010)</vt:lpstr>
      <vt:lpstr>Deformation Model public comments</vt:lpstr>
      <vt:lpstr>Public comments on GGXF (22-051r2)</vt:lpstr>
      <vt:lpstr>GGXF public comments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</dc:creator>
  <cp:lastModifiedBy>Chris Crook</cp:lastModifiedBy>
  <cp:revision>46</cp:revision>
  <dcterms:modified xsi:type="dcterms:W3CDTF">2023-06-02T00:00:55Z</dcterms:modified>
</cp:coreProperties>
</file>